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0"/>
  </p:notesMasterIdLst>
  <p:sldIdLst>
    <p:sldId id="859" r:id="rId2"/>
    <p:sldId id="1140" r:id="rId3"/>
    <p:sldId id="1142" r:id="rId4"/>
    <p:sldId id="1143" r:id="rId5"/>
    <p:sldId id="1144" r:id="rId6"/>
    <p:sldId id="1145" r:id="rId7"/>
    <p:sldId id="1146" r:id="rId8"/>
    <p:sldId id="1147" r:id="rId9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510" y="12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七年级 浙江专版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jpeg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Relationship Id="rId9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第二部分  能力进阶篇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进阶训练　</a:t>
            </a:r>
            <a:r>
              <a:rPr lang="en-US" altLang="zh-CN" sz="4800" b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8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350621"/>
            <a:ext cx="11485848" cy="1130246"/>
          </a:xfrm>
        </p:spPr>
        <p:txBody>
          <a:bodyPr/>
          <a:lstStyle/>
          <a:p>
            <a:pPr indent="1881188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本文以天气图表的形式展示了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Old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Town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Hill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Town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New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Town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Beach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Town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四个地方今、明两天的天气情况。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语篇导航-DA.eps" descr="id:214748703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554759" y="2495695"/>
            <a:ext cx="1580007" cy="385572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6720" y="885274"/>
            <a:ext cx="10576972" cy="1359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ef88.jpg"/>
          <p:cNvPicPr/>
          <p:nvPr/>
        </p:nvPicPr>
        <p:blipFill>
          <a:blip r:embed="rId2"/>
          <a:stretch>
            <a:fillRect/>
          </a:stretch>
        </p:blipFill>
        <p:spPr>
          <a:xfrm>
            <a:off x="1630710" y="2132856"/>
            <a:ext cx="490443" cy="445857"/>
          </a:xfrm>
          <a:prstGeom prst="rect">
            <a:avLst/>
          </a:prstGeom>
        </p:spPr>
      </p:pic>
      <p:pic>
        <p:nvPicPr>
          <p:cNvPr id="4" name="ef89.jpg"/>
          <p:cNvPicPr/>
          <p:nvPr/>
        </p:nvPicPr>
        <p:blipFill>
          <a:blip r:embed="rId3"/>
          <a:stretch>
            <a:fillRect/>
          </a:stretch>
        </p:blipFill>
        <p:spPr>
          <a:xfrm>
            <a:off x="4295006" y="2214503"/>
            <a:ext cx="655087" cy="259116"/>
          </a:xfrm>
          <a:prstGeom prst="rect">
            <a:avLst/>
          </a:prstGeom>
        </p:spPr>
      </p:pic>
      <p:pic>
        <p:nvPicPr>
          <p:cNvPr id="5" name="ef90.jpg"/>
          <p:cNvPicPr/>
          <p:nvPr/>
        </p:nvPicPr>
        <p:blipFill>
          <a:blip r:embed="rId4"/>
          <a:stretch>
            <a:fillRect/>
          </a:stretch>
        </p:blipFill>
        <p:spPr>
          <a:xfrm>
            <a:off x="7232100" y="2139396"/>
            <a:ext cx="489764" cy="410506"/>
          </a:xfrm>
          <a:prstGeom prst="rect">
            <a:avLst/>
          </a:prstGeom>
        </p:spPr>
      </p:pic>
      <p:pic>
        <p:nvPicPr>
          <p:cNvPr id="6" name="ef91.jpg"/>
          <p:cNvPicPr/>
          <p:nvPr/>
        </p:nvPicPr>
        <p:blipFill>
          <a:blip r:embed="rId5"/>
          <a:stretch>
            <a:fillRect/>
          </a:stretch>
        </p:blipFill>
        <p:spPr>
          <a:xfrm>
            <a:off x="10090479" y="2152328"/>
            <a:ext cx="525155" cy="427355"/>
          </a:xfrm>
          <a:prstGeom prst="rect">
            <a:avLst/>
          </a:prstGeom>
        </p:spPr>
      </p:pic>
      <p:pic>
        <p:nvPicPr>
          <p:cNvPr id="7" name="ef92.jpg"/>
          <p:cNvPicPr/>
          <p:nvPr/>
        </p:nvPicPr>
        <p:blipFill>
          <a:blip r:embed="rId6"/>
          <a:stretch>
            <a:fillRect/>
          </a:stretch>
        </p:blipFill>
        <p:spPr>
          <a:xfrm>
            <a:off x="1567775" y="4293096"/>
            <a:ext cx="553378" cy="529684"/>
          </a:xfrm>
          <a:prstGeom prst="rect">
            <a:avLst/>
          </a:prstGeom>
        </p:spPr>
      </p:pic>
      <p:pic>
        <p:nvPicPr>
          <p:cNvPr id="8" name="ef93.jpg"/>
          <p:cNvPicPr/>
          <p:nvPr/>
        </p:nvPicPr>
        <p:blipFill>
          <a:blip r:embed="rId7"/>
          <a:stretch>
            <a:fillRect/>
          </a:stretch>
        </p:blipFill>
        <p:spPr>
          <a:xfrm>
            <a:off x="4327021" y="4384407"/>
            <a:ext cx="591056" cy="347060"/>
          </a:xfrm>
          <a:prstGeom prst="rect">
            <a:avLst/>
          </a:prstGeom>
        </p:spPr>
      </p:pic>
      <p:pic>
        <p:nvPicPr>
          <p:cNvPr id="9" name="ef94.jpg"/>
          <p:cNvPicPr/>
          <p:nvPr/>
        </p:nvPicPr>
        <p:blipFill>
          <a:blip r:embed="rId8"/>
          <a:stretch>
            <a:fillRect/>
          </a:stretch>
        </p:blipFill>
        <p:spPr>
          <a:xfrm>
            <a:off x="7093432" y="4394917"/>
            <a:ext cx="767100" cy="336550"/>
          </a:xfrm>
          <a:prstGeom prst="rect">
            <a:avLst/>
          </a:prstGeom>
        </p:spPr>
      </p:pic>
      <p:pic>
        <p:nvPicPr>
          <p:cNvPr id="10" name="ef95.jpg"/>
          <p:cNvPicPr/>
          <p:nvPr/>
        </p:nvPicPr>
        <p:blipFill>
          <a:blip r:embed="rId9"/>
          <a:stretch>
            <a:fillRect/>
          </a:stretch>
        </p:blipFill>
        <p:spPr>
          <a:xfrm>
            <a:off x="10037757" y="4316705"/>
            <a:ext cx="506332" cy="493141"/>
          </a:xfrm>
          <a:prstGeom prst="rect">
            <a:avLst/>
          </a:prstGeom>
        </p:spPr>
      </p:pic>
      <p:graphicFrame>
        <p:nvGraphicFramePr>
          <p:cNvPr id="12" name="表格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15224105"/>
              </p:ext>
            </p:extLst>
          </p:nvPr>
        </p:nvGraphicFramePr>
        <p:xfrm>
          <a:off x="406572" y="980728"/>
          <a:ext cx="11377268" cy="4389120"/>
        </p:xfrm>
        <a:graphic>
          <a:graphicData uri="http://schemas.openxmlformats.org/drawingml/2006/table">
            <a:tbl>
              <a:tblPr firstRow="1" firstCol="1" bandRow="1"/>
              <a:tblGrid>
                <a:gridCol w="2844317">
                  <a:extLst>
                    <a:ext uri="{9D8B030D-6E8A-4147-A177-3AD203B41FA5}">
                      <a16:colId xmlns:a16="http://schemas.microsoft.com/office/drawing/2014/main" val="1879946781"/>
                    </a:ext>
                  </a:extLst>
                </a:gridCol>
                <a:gridCol w="2844317">
                  <a:extLst>
                    <a:ext uri="{9D8B030D-6E8A-4147-A177-3AD203B41FA5}">
                      <a16:colId xmlns:a16="http://schemas.microsoft.com/office/drawing/2014/main" val="3310812599"/>
                    </a:ext>
                  </a:extLst>
                </a:gridCol>
                <a:gridCol w="2844317">
                  <a:extLst>
                    <a:ext uri="{9D8B030D-6E8A-4147-A177-3AD203B41FA5}">
                      <a16:colId xmlns:a16="http://schemas.microsoft.com/office/drawing/2014/main" val="1894597387"/>
                    </a:ext>
                  </a:extLst>
                </a:gridCol>
                <a:gridCol w="2844317">
                  <a:extLst>
                    <a:ext uri="{9D8B030D-6E8A-4147-A177-3AD203B41FA5}">
                      <a16:colId xmlns:a16="http://schemas.microsoft.com/office/drawing/2014/main" val="1092547375"/>
                    </a:ext>
                  </a:extLst>
                </a:gridCol>
              </a:tblGrid>
              <a:tr h="0">
                <a:tc gridSpan="2"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13080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Old Town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13080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Hill Town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379866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13080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Today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13080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Tomorrow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13080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Today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13080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Tomorrow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2340760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13080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13080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13080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13080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9350929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13080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-6℃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～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0℃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13080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2℃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～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4℃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13080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22℃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～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27℃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13080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20℃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～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25℃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88145953"/>
                  </a:ext>
                </a:extLst>
              </a:tr>
              <a:tr h="0">
                <a:tc gridSpan="2"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13080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New Town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13080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Beach Town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6162800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13080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Today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13080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Tomorrow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13080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Today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13080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Tomorrow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5778764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13080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13080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13080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13080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1876055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13080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20℃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～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22℃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13080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9℃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～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12℃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13080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18℃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～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21℃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13080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24℃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～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32℃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5008781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007799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ef96.jpg"/>
          <p:cNvPicPr/>
          <p:nvPr/>
        </p:nvPicPr>
        <p:blipFill>
          <a:blip r:embed="rId2"/>
          <a:stretch>
            <a:fillRect/>
          </a:stretch>
        </p:blipFill>
        <p:spPr>
          <a:xfrm>
            <a:off x="10919742" y="1221868"/>
            <a:ext cx="771525" cy="1737360"/>
          </a:xfrm>
          <a:prstGeom prst="rect">
            <a:avLst/>
          </a:prstGeom>
        </p:spPr>
      </p:pic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1694815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Do you enjoy the sun today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zh-CN" altLang="zh-CN" smtClean="0">
                <a:solidFill>
                  <a:srgbClr val="000000"/>
                </a:solidFill>
                <a:ea typeface="Times New Roman" panose="02020603050405020304" pitchFamily="18" charset="0"/>
              </a:rPr>
              <a:t> </a:t>
            </a:r>
            <a:r>
              <a:rPr lang="en-US" altLang="zh-CN" b="1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Times New Roman" panose="02020603050405020304" pitchFamily="18" charset="0"/>
              </a:rPr>
              <a:t>Take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Times New Roman" panose="02020603050405020304" pitchFamily="18" charset="0"/>
              </a:rPr>
              <a:t> </a:t>
            </a:r>
            <a:r>
              <a:rPr lang="en-US" altLang="zh-CN" b="1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Times New Roman" panose="02020603050405020304" pitchFamily="18" charset="0"/>
              </a:rPr>
              <a:t>the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Times New Roman" panose="02020603050405020304" pitchFamily="18" charset="0"/>
              </a:rPr>
              <a:t> </a:t>
            </a:r>
            <a:r>
              <a:rPr lang="en-US" altLang="zh-CN" b="1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Times New Roman" panose="02020603050405020304" pitchFamily="18" charset="0"/>
              </a:rPr>
              <a:t>chance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You won’t see this town’s</a:t>
            </a:r>
          </a:p>
          <a:p>
            <a:pPr eaLnBrk="1" hangingPunct="1"/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famous bright sun tomorrow because the heavy rain is coming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In fact, we will have</a:t>
            </a:r>
          </a:p>
          <a:p>
            <a:pPr eaLnBrk="1" hangingPunct="1"/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rain for some days, so don’t forget to take an umbrella with you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Also, put on your coat when you go out because there will be a quick drop in the temperature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温度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...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 bwMode="auto">
          <a:xfrm>
            <a:off x="391511" y="1052736"/>
            <a:ext cx="11449272" cy="3312368"/>
          </a:xfrm>
          <a:prstGeom prst="rect">
            <a:avLst/>
          </a:prstGeom>
          <a:noFill/>
          <a:ln w="19050" algn="ctr">
            <a:solidFill>
              <a:srgbClr val="003300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89954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852917"/>
            <a:ext cx="11485848" cy="141891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0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00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woman is talking about the weather in 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now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Old Town	B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Hill Town	</a:t>
            </a:r>
            <a:endParaRPr lang="en-US" altLang="zh-CN" sz="2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New 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Town	D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Beach Town</a:t>
            </a:r>
            <a:endParaRPr lang="zh-CN" altLang="zh-CN" sz="20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38622" y="993300"/>
            <a:ext cx="37061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/>
              <a:t>C</a:t>
            </a:r>
            <a:endParaRPr lang="zh-CN" altLang="en-US" sz="2000"/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2271832"/>
            <a:ext cx="11485848" cy="37272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推理判断题。根据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“Do you enjoy the sun today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Take the chance. You won’t see this town’s famous bright sun tomorrow because the heavy rain is coming. In fact</a:t>
            </a:r>
            <a:r>
              <a:rPr lang="en-US" altLang="zh-CN" sz="20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will have rain for some days</a:t>
            </a:r>
            <a:r>
              <a:rPr lang="en-US" altLang="zh-CN" sz="20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 don’t forget to take an umbrella with you. Also</a:t>
            </a:r>
            <a:r>
              <a:rPr lang="en-US" altLang="zh-CN" sz="20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put on your coat when you go out because there will be a quick drop in the temperature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温度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...”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你喜欢今天的太阳吗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抓住这个机会。明天你将看不到这个小镇著名的灿烂阳光</a:t>
            </a:r>
            <a:r>
              <a:rPr lang="en-US" altLang="zh-CN" sz="20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因为大雨就要来了。事实上</a:t>
            </a:r>
            <a:r>
              <a:rPr lang="en-US" altLang="zh-CN" sz="20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这几天还会下雨</a:t>
            </a:r>
            <a:r>
              <a:rPr lang="en-US" altLang="zh-CN" sz="20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所以别忘了带把伞。另外</a:t>
            </a:r>
            <a:r>
              <a:rPr lang="en-US" altLang="zh-CN" sz="20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你出去的时候要穿上外套</a:t>
            </a:r>
            <a:r>
              <a:rPr lang="en-US" altLang="zh-CN" sz="20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因为气温会迅速下降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……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）并对照图中的天气预报可知</a:t>
            </a:r>
            <a:r>
              <a:rPr lang="en-US" altLang="zh-CN" sz="20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该女士预报的内容与新城（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New Town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）的相对应</a:t>
            </a:r>
            <a:r>
              <a:rPr lang="en-US" altLang="zh-CN" sz="20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今天的天气是晴天</a:t>
            </a:r>
            <a:r>
              <a:rPr lang="en-US" altLang="zh-CN" sz="20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温度是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</a:t>
            </a:r>
            <a:r>
              <a:rPr lang="en-US" altLang="zh-CN" sz="2000" b="1" smtClean="0">
                <a:solidFill>
                  <a:srgbClr val="FF0000"/>
                </a:solidFill>
                <a:latin typeface="+mn-ea"/>
                <a:cs typeface="Times New Roman" panose="02020603050405020304" pitchFamily="18" charset="0"/>
              </a:rPr>
              <a:t>℃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～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22</a:t>
            </a:r>
            <a:r>
              <a:rPr lang="en-US" altLang="zh-CN" sz="2000" b="1" smtClean="0">
                <a:solidFill>
                  <a:srgbClr val="FF0000"/>
                </a:solidFill>
                <a:latin typeface="+mn-ea"/>
                <a:cs typeface="Times New Roman" panose="02020603050405020304" pitchFamily="18" charset="0"/>
              </a:rPr>
              <a:t>℃</a:t>
            </a:r>
            <a:r>
              <a:rPr lang="en-US" altLang="zh-CN" sz="20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明天的天气是雨天</a:t>
            </a:r>
            <a:r>
              <a:rPr lang="en-US" altLang="zh-CN" sz="20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温度是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en-US" altLang="zh-CN" sz="2000" b="1" smtClean="0">
                <a:solidFill>
                  <a:srgbClr val="FF0000"/>
                </a:solidFill>
                <a:latin typeface="+mn-ea"/>
                <a:cs typeface="Times New Roman" panose="02020603050405020304" pitchFamily="18" charset="0"/>
              </a:rPr>
              <a:t>℃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～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en-US" altLang="zh-CN" sz="2000" b="1" smtClean="0">
                <a:solidFill>
                  <a:srgbClr val="FF0000"/>
                </a:solidFill>
                <a:latin typeface="+mn-ea"/>
                <a:cs typeface="Times New Roman" panose="02020603050405020304" pitchFamily="18" charset="0"/>
              </a:rPr>
              <a:t>℃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。故可推知</a:t>
            </a:r>
            <a:r>
              <a:rPr lang="en-US" altLang="zh-CN" sz="20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这位女士正在谈论新城的天气。故选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06744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               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underlined sentence “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Take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chance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means “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Take your umbrella with you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Enjoy your day today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Have a nice weekend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See the bright sun tomorrow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75687" y="918773"/>
            <a:ext cx="3077448" cy="418824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920916" y="846104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B</a:t>
            </a:r>
            <a:endParaRPr lang="zh-CN" altLang="en-US"/>
          </a:p>
        </p:txBody>
      </p:sp>
      <p:sp>
        <p:nvSpPr>
          <p:cNvPr id="6" name="内容占位符 2"/>
          <p:cNvSpPr txBox="1">
            <a:spLocks/>
          </p:cNvSpPr>
          <p:nvPr/>
        </p:nvSpPr>
        <p:spPr bwMode="auto">
          <a:xfrm>
            <a:off x="360854" y="2910325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句意猜测题。根据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“Do you enjoy the sun today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Take the chance. You won’t see this town’s famous bright sun tomorrow because the heavy rain is coming.”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“Take the chance”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抓住这个机会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。这里指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好好享受今天的灿烂阳光。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357820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629314"/>
            <a:ext cx="11485848" cy="4708981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0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z="200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                  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girl is visiting her grandpa in Beach Town and she is writing in her posts now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what she writes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Today, I make a snowman with my cousins in the park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don’t wear a sweater or a coat, so now I don’t feel well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have a great time at the beach today, but now I am worried that it will turn cold tomorrow because I don’t bring a coat with me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am all wet on my way back to Grandpa’s home, so I don’t feel well now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I’m afraid I can’t go swimming tomorrow or enjoy the bright sun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put on some suncream to keep myself from the sun today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 I can’t fly back home tomorrow because of the bad weather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 surprising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zh-CN" altLang="zh-CN" sz="20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72544" y="773995"/>
            <a:ext cx="2800441" cy="342123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766614" y="683580"/>
            <a:ext cx="37061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/>
              <a:t>C</a:t>
            </a:r>
            <a:endParaRPr lang="zh-CN" altLang="en-US" sz="2000"/>
          </a:p>
        </p:txBody>
      </p:sp>
      <p:sp>
        <p:nvSpPr>
          <p:cNvPr id="6" name="内容占位符 3"/>
          <p:cNvSpPr txBox="1">
            <a:spLocks/>
          </p:cNvSpPr>
          <p:nvPr/>
        </p:nvSpPr>
        <p:spPr bwMode="auto">
          <a:xfrm>
            <a:off x="360854" y="5159517"/>
            <a:ext cx="11485848" cy="14189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推理判断题。根据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Beach Town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对应的天气预报是今天下雨</a:t>
            </a:r>
            <a:r>
              <a:rPr lang="en-US" altLang="zh-CN" sz="20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温度是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18</a:t>
            </a:r>
            <a:r>
              <a:rPr lang="en-US" altLang="zh-CN" sz="20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℃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～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21</a:t>
            </a:r>
            <a:r>
              <a:rPr lang="en-US" altLang="zh-CN" sz="20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℃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；明天是晴天</a:t>
            </a:r>
            <a:r>
              <a:rPr lang="en-US" altLang="zh-CN" sz="20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温度是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24</a:t>
            </a:r>
            <a:r>
              <a:rPr lang="en-US" altLang="zh-CN" sz="20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℃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～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32</a:t>
            </a:r>
            <a:r>
              <a:rPr lang="en-US" altLang="zh-CN" sz="20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℃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。故可推知</a:t>
            </a:r>
            <a:r>
              <a:rPr lang="en-US" altLang="zh-CN" sz="20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我在回爷爷家的路上全身湿透了</a:t>
            </a:r>
            <a:r>
              <a:rPr lang="en-US" altLang="zh-CN" sz="20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所以我现在感觉不舒服。恐怕我明天不能去游泳了</a:t>
            </a:r>
            <a:r>
              <a:rPr lang="en-US" altLang="zh-CN" sz="20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也不能享受灿烂的阳光。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符合情境。故选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175032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514778"/>
            <a:ext cx="11485848" cy="1130246"/>
          </a:xfrm>
        </p:spPr>
        <p:txBody>
          <a:bodyPr/>
          <a:lstStyle/>
          <a:p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做题时结合图文和题目有针对性找出相关语句进行仔细分析</a:t>
            </a:r>
            <a:r>
              <a:rPr lang="en-US" altLang="zh-CN" b="1">
                <a:latin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在抓住关键句子的基础上合理地分析才能得出正确的答案。</a:t>
            </a:r>
            <a:endParaRPr lang="zh-CN" altLang="en-US"/>
          </a:p>
        </p:txBody>
      </p:sp>
      <p:sp>
        <p:nvSpPr>
          <p:cNvPr id="3" name="矩形 2"/>
          <p:cNvSpPr/>
          <p:nvPr/>
        </p:nvSpPr>
        <p:spPr bwMode="auto">
          <a:xfrm>
            <a:off x="406574" y="1988840"/>
            <a:ext cx="11440128" cy="1994342"/>
          </a:xfrm>
          <a:prstGeom prst="rect">
            <a:avLst/>
          </a:prstGeom>
          <a:noFill/>
          <a:ln w="19050" algn="ctr">
            <a:solidFill>
              <a:srgbClr val="00B0F0"/>
            </a:solidFill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0590" y="1700808"/>
            <a:ext cx="2016224" cy="6884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8382601"/>
      </p:ext>
    </p:extLst>
  </p:cSld>
  <p:clrMapOvr>
    <a:masterClrMapping/>
  </p:clrMapOvr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438</TotalTime>
  <Words>498</Words>
  <Application>Microsoft Office PowerPoint</Application>
  <PresentationFormat>自定义</PresentationFormat>
  <Paragraphs>52</Paragraphs>
  <Slides>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16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448</cp:revision>
  <dcterms:created xsi:type="dcterms:W3CDTF">2020-11-06T05:24:00Z</dcterms:created>
  <dcterms:modified xsi:type="dcterms:W3CDTF">2025-09-17T16:33:53Z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